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2" r:id="rId7"/>
    <p:sldId id="456" r:id="rId8"/>
    <p:sldId id="443" r:id="rId9"/>
    <p:sldId id="457" r:id="rId10"/>
    <p:sldId id="458" r:id="rId11"/>
    <p:sldId id="460" r:id="rId12"/>
    <p:sldId id="461" r:id="rId13"/>
    <p:sldId id="465" r:id="rId14"/>
    <p:sldId id="464" r:id="rId15"/>
    <p:sldId id="462" r:id="rId16"/>
    <p:sldId id="466" r:id="rId17"/>
    <p:sldId id="467" r:id="rId18"/>
    <p:sldId id="468" r:id="rId19"/>
    <p:sldId id="469" r:id="rId20"/>
    <p:sldId id="470" r:id="rId21"/>
    <p:sldId id="471" r:id="rId22"/>
    <p:sldId id="303" r:id="rId23"/>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646"/>
    <a:srgbClr val="FFFFFF"/>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p:cViewPr varScale="1">
        <p:scale>
          <a:sx n="68" d="100"/>
          <a:sy n="68" d="100"/>
        </p:scale>
        <p:origin x="604" y="52"/>
      </p:cViewPr>
      <p:guideLst>
        <p:guide orient="horz" pos="2151"/>
        <p:guide orient="horz" pos="1837"/>
        <p:guide orient="horz" pos="255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9D29BB1-3E8D-4B95-8EAD-9E2ABBFE1F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9ED05C0-91A1-48D6-88E9-09D544760C0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FFE5E07-73F2-4758-9A48-7E888F6395A1}"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4C34F61-F418-457B-9D45-14AE2166B38A}" type="slidenum">
              <a:rPr lang="zh-CN" altLang="en-US"/>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7355268-7D24-4A9B-954B-2B0C080099EB}"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EDE0DFB-7594-4D3C-B401-5A4ABB619B97}"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81908A4-B6F8-4237-B14B-89E6A59F391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40488F4-9747-491C-8DC7-A6A6860B3D51}"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C19B9F-A90F-4726-ADDD-8B35CB603E8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C818370-A17F-41A3-A89F-8B68E6104387}"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9BD4DC0-6A7F-40DF-B2E2-1C84CA5FF9E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8659CF-E8E7-4F0E-95A6-24428410397C}"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4480370-FD90-496F-8D66-90F6746C823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B15A58E-3C5D-4DD2-9F81-554258B12395}"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6983EDC-AC2A-42B6-9EF3-08BFCE0B808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A8945F8-2B21-43B1-A1DF-D72019E25A5B}"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321E6CF-CB27-4735-A8F1-727CEAF4FD6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A4BBFF8-23AD-4CDC-957E-0B69047F111B}"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09A1CD5-689E-4AC8-B140-D47314984B4B}"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8623484-229B-4D8B-BACD-7AAF7470093C}"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7EEB9503-B660-4F0D-A7E5-830365CA63CB}"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BF351E4-14EF-43C8-A632-E16E4A229071}"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022BD3B-C4FB-455A-BE86-184D7FB32F87}"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2C1FDF2-0985-49B5-BA0D-1501FB47D6C0}"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ECA63209-EA57-40D6-975F-223140903FE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EB99BCD-2D79-4EF1-8CD9-59C2D0ECE5CE}"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B89AEDA7-584A-42F0-B076-E52DF7CE4E0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57B8A5A-F02B-48B4-8FA8-E16AD90C82DC}"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C4F8D2DE-242F-481B-BFBB-9153AFEA68CC}"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95BDFACB-8B07-4E2F-8722-688AA827C32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5809392"/>
            <a:chOff x="946620" y="1670343"/>
            <a:chExt cx="10153650" cy="580939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二、长期借款业务的审计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462977"/>
              <a:ext cx="9518650" cy="5016758"/>
            </a:xfrm>
            <a:prstGeom prst="rect">
              <a:avLst/>
            </a:prstGeom>
            <a:noFill/>
            <a:ln w="9525">
              <a:noFill/>
              <a:miter lim="800000"/>
            </a:ln>
          </p:spPr>
          <p:txBody>
            <a:bodyPr>
              <a:spAutoFit/>
            </a:bodyPr>
            <a:lstStyle/>
            <a:p>
              <a:pPr marL="457200" indent="-457200">
                <a:buAutoNum type="arabicPeriod"/>
              </a:pPr>
              <a:r>
                <a:rPr lang="zh-CN" altLang="en-US" sz="2000" b="1" dirty="0"/>
                <a:t>获取或编制长期借款明细表。</a:t>
              </a:r>
              <a:endParaRPr lang="en-US" altLang="zh-CN" sz="2000" b="1" dirty="0"/>
            </a:p>
            <a:p>
              <a:pPr marL="514350" indent="-514350">
                <a:buAutoNum type="arabicPeriod"/>
              </a:pPr>
              <a:r>
                <a:rPr lang="zh-CN" altLang="en-US" sz="2000" b="1" dirty="0"/>
                <a:t>检查被审计单位贷款卡，核实账面记录是否完整。</a:t>
              </a:r>
              <a:endParaRPr lang="en-US" altLang="zh-CN" sz="2000" b="1" dirty="0"/>
            </a:p>
            <a:p>
              <a:r>
                <a:rPr lang="en-US" altLang="zh-CN" sz="2000" b="1" dirty="0"/>
                <a:t>3.  </a:t>
              </a:r>
              <a:r>
                <a:rPr lang="zh-CN" altLang="en-US" sz="2000" b="1" dirty="0"/>
                <a:t>函证重大长期借款。 </a:t>
              </a:r>
              <a:br>
                <a:rPr lang="zh-CN" altLang="en-US" sz="2000" b="1" dirty="0"/>
              </a:br>
              <a:r>
                <a:rPr lang="en-US" altLang="zh-CN" sz="2000" b="1" dirty="0"/>
                <a:t>4 . </a:t>
              </a:r>
              <a:r>
                <a:rPr lang="zh-CN" altLang="en-US" sz="2000" b="1" dirty="0"/>
                <a:t>审查年度内增加的长期借款，审计人员应检查借款合同和授权批准，了解借款数额、借款条件、借款日期、还款期限、借款利率、并与相关会计记录相核对。 </a:t>
              </a:r>
              <a:br>
                <a:rPr lang="zh-CN" altLang="en-US" sz="2000" b="1" dirty="0"/>
              </a:br>
              <a:r>
                <a:rPr lang="en-US" altLang="zh-CN" sz="2000" b="1" dirty="0"/>
                <a:t>5. </a:t>
              </a:r>
              <a:r>
                <a:rPr lang="zh-CN" altLang="en-US" sz="2000" b="1" dirty="0"/>
                <a:t>检查年度内减少的长期借款。 </a:t>
              </a:r>
              <a:br>
                <a:rPr lang="zh-CN" altLang="en-US" sz="2000" b="1" dirty="0"/>
              </a:br>
              <a:r>
                <a:rPr lang="en-US" altLang="zh-CN" sz="2000" b="1" dirty="0"/>
                <a:t>6. </a:t>
              </a:r>
              <a:r>
                <a:rPr lang="zh-CN" altLang="en-US" sz="2000" b="1" dirty="0"/>
                <a:t>复核长期借款利息。 </a:t>
              </a:r>
              <a:br>
                <a:rPr lang="zh-CN" altLang="en-US" sz="2000" b="1" dirty="0"/>
              </a:br>
              <a:r>
                <a:rPr lang="zh-CN" altLang="en-US" sz="2000" b="1" dirty="0"/>
                <a:t> </a:t>
              </a:r>
              <a:r>
                <a:rPr lang="en-US" altLang="zh-CN" sz="2000" b="1" dirty="0"/>
                <a:t>7.</a:t>
              </a:r>
              <a:r>
                <a:rPr lang="zh-CN" altLang="en-US" sz="2000" b="1" dirty="0"/>
                <a:t>检查借款费用的会计处理是否正确。 </a:t>
              </a:r>
              <a:br>
                <a:rPr lang="zh-CN" altLang="en-US" sz="2000" b="1" dirty="0"/>
              </a:br>
              <a:r>
                <a:rPr lang="en-US" altLang="zh-CN" sz="2000" b="1" dirty="0"/>
                <a:t>8. </a:t>
              </a:r>
              <a:r>
                <a:rPr lang="zh-CN" altLang="en-US" sz="2000" b="1" dirty="0"/>
                <a:t>检查被审计单位抵押长期借款的抵押资产的所有权是否属于被审计单位，其价值和实际状况是否与担保契约中的规定相一致。 </a:t>
              </a:r>
              <a:br>
                <a:rPr lang="zh-CN" altLang="en-US" sz="2000" b="1" dirty="0"/>
              </a:br>
              <a:r>
                <a:rPr lang="en-US" altLang="zh-CN" sz="2000" b="1" dirty="0"/>
                <a:t>9. </a:t>
              </a:r>
              <a:r>
                <a:rPr lang="zh-CN" altLang="en-US" sz="2000" b="1" dirty="0"/>
                <a:t>检查被审计单位与贷款人进行的债务重组。 </a:t>
              </a:r>
              <a:br>
                <a:rPr lang="zh-CN" altLang="en-US" sz="2000" b="1" dirty="0"/>
              </a:br>
              <a:r>
                <a:rPr lang="en-US" altLang="zh-CN" sz="2000" b="1" dirty="0"/>
                <a:t>10. </a:t>
              </a:r>
              <a:r>
                <a:rPr lang="zh-CN" altLang="en-US" sz="2000" b="1" dirty="0"/>
                <a:t>检查长期借款是否已按照企业会计准则的规定在财务报表中做出恰当的列报。</a:t>
              </a:r>
              <a:br>
                <a:rPr lang="zh-CN" altLang="en-US" sz="3200"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借款类相关项目审计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0153650" cy="4662217"/>
            <a:chOff x="946620" y="1670343"/>
            <a:chExt cx="10153650" cy="4662217"/>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861738"/>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三、</a:t>
              </a:r>
              <a:r>
                <a:rPr lang="zh-CN" altLang="en-US" sz="2000" b="1" dirty="0">
                  <a:solidFill>
                    <a:srgbClr val="F79646"/>
                  </a:solidFill>
                </a:rPr>
                <a:t>应付债券业务的审计</a:t>
              </a:r>
              <a:r>
                <a:rPr lang="zh-CN" altLang="en-US" sz="2400" b="1" dirty="0">
                  <a:solidFill>
                    <a:srgbClr val="F79646"/>
                  </a:solidFill>
                </a:rPr>
                <a:t> </a:t>
              </a:r>
              <a:br>
                <a:rPr lang="zh-CN" altLang="en-US" sz="2000" dirty="0"/>
              </a:b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362242"/>
              <a:ext cx="9518650" cy="3970318"/>
            </a:xfrm>
            <a:prstGeom prst="rect">
              <a:avLst/>
            </a:prstGeom>
            <a:noFill/>
            <a:ln w="9525">
              <a:noFill/>
              <a:miter lim="800000"/>
            </a:ln>
          </p:spPr>
          <p:txBody>
            <a:bodyPr>
              <a:spAutoFit/>
            </a:bodyPr>
            <a:lstStyle/>
            <a:p>
              <a:pPr marL="342900" indent="-342900">
                <a:buAutoNum type="arabicPeriod"/>
              </a:pPr>
              <a:r>
                <a:rPr lang="zh-CN" altLang="en-US" b="1" dirty="0"/>
                <a:t>获取或编制应付债券明细表</a:t>
              </a:r>
              <a:endParaRPr lang="en-US" altLang="zh-CN" b="1" dirty="0"/>
            </a:p>
            <a:p>
              <a:r>
                <a:rPr lang="en-US" altLang="zh-CN" b="1" dirty="0"/>
                <a:t>2. </a:t>
              </a:r>
              <a:r>
                <a:rPr lang="zh-CN" altLang="en-US" b="1" dirty="0"/>
                <a:t>检查应付债券的增加</a:t>
              </a:r>
              <a:endParaRPr lang="en-US" altLang="zh-CN" b="1" dirty="0"/>
            </a:p>
            <a:p>
              <a:r>
                <a:rPr lang="en-US" altLang="zh-CN" b="1" dirty="0"/>
                <a:t>3. </a:t>
              </a:r>
              <a:r>
                <a:rPr lang="zh-CN" altLang="en-US" b="1" dirty="0"/>
                <a:t>对应付债券向证券承销商或包销商函证。</a:t>
              </a:r>
              <a:br>
                <a:rPr lang="zh-CN" altLang="en-US" b="1" dirty="0"/>
              </a:br>
              <a:r>
                <a:rPr lang="en-US" altLang="zh-CN" b="1" dirty="0"/>
                <a:t>4. </a:t>
              </a:r>
              <a:r>
                <a:rPr lang="zh-CN" altLang="en-US" b="1" dirty="0"/>
                <a:t>检查债券利息费用的会计处理是否正确，资本化的处理是否符合规定。</a:t>
              </a:r>
              <a:endParaRPr lang="en-US" altLang="zh-CN" b="1" dirty="0"/>
            </a:p>
            <a:p>
              <a:r>
                <a:rPr lang="zh-CN" altLang="en-US" sz="2000" b="1" dirty="0"/>
                <a:t> </a:t>
              </a:r>
              <a:r>
                <a:rPr lang="en-US" altLang="zh-CN" sz="2000" b="1" dirty="0"/>
                <a:t>5. </a:t>
              </a:r>
              <a:r>
                <a:rPr lang="zh-CN" altLang="en-US" sz="2000" b="1" dirty="0"/>
                <a:t>检查到期债券的偿还。</a:t>
              </a:r>
              <a:endParaRPr lang="en-US" altLang="zh-CN" sz="2000" b="1" dirty="0"/>
            </a:p>
            <a:p>
              <a:r>
                <a:rPr lang="en-US" altLang="zh-CN" sz="2000" b="1" dirty="0"/>
                <a:t>6. </a:t>
              </a:r>
              <a:r>
                <a:rPr lang="zh-CN" altLang="en-US" sz="2000" b="1" dirty="0"/>
                <a:t>检查可转换公司债券是否将负债和权益成分分拆，可转换公司债券持有人行使转换权利，将其持有的债券转为股票时其会计处理是否正确。</a:t>
              </a:r>
              <a:endParaRPr lang="en-US" altLang="zh-CN" sz="2000" b="1" dirty="0"/>
            </a:p>
            <a:p>
              <a:r>
                <a:rPr lang="en-US" altLang="zh-CN" sz="2000" b="1" dirty="0"/>
                <a:t>7. </a:t>
              </a:r>
              <a:r>
                <a:rPr lang="zh-CN" altLang="en-US" sz="2000" b="1" dirty="0"/>
                <a:t>如发行债券时已做抵押或担保 </a:t>
              </a:r>
              <a:r>
                <a:rPr lang="en-US" altLang="zh-CN" sz="2000" b="1" dirty="0"/>
                <a:t>, </a:t>
              </a:r>
              <a:r>
                <a:rPr lang="zh-CN" altLang="en-US" sz="2000" b="1" dirty="0"/>
                <a:t>应检查相关契约的履行情况。</a:t>
              </a:r>
              <a:endParaRPr lang="en-US" altLang="zh-CN" sz="2000" b="1" dirty="0"/>
            </a:p>
            <a:p>
              <a:r>
                <a:rPr lang="en-US" altLang="zh-CN" sz="2000" b="1" dirty="0"/>
                <a:t>8. </a:t>
              </a:r>
              <a:r>
                <a:rPr lang="zh-CN" altLang="en-US" sz="2000" b="1" dirty="0"/>
                <a:t>检查应期债券是否已按照企业会计准则的规定在财务报表中做出恰当列报。</a:t>
              </a:r>
              <a:br>
                <a:rPr lang="zh-CN" altLang="en-US" sz="3200"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借款类项目审计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0153650" cy="6631987"/>
            <a:chOff x="946620" y="1670343"/>
            <a:chExt cx="10153650" cy="6631987"/>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一、实收资本业务的审计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362242"/>
              <a:ext cx="9518650" cy="5940088"/>
            </a:xfrm>
            <a:prstGeom prst="rect">
              <a:avLst/>
            </a:prstGeom>
            <a:noFill/>
            <a:ln w="9525">
              <a:noFill/>
              <a:miter lim="800000"/>
            </a:ln>
          </p:spPr>
          <p:txBody>
            <a:bodyPr>
              <a:spAutoFit/>
            </a:bodyPr>
            <a:lstStyle/>
            <a:p>
              <a:pPr marL="457200" indent="-457200">
                <a:buAutoNum type="arabicPeriod"/>
              </a:pPr>
              <a:r>
                <a:rPr lang="zh-CN" altLang="en-US" sz="2000" b="1" dirty="0"/>
                <a:t>获取或编制实收资本（股本）增减变动情况明细表，复核加计正确，与报表数、总账数和明细账合计数核对相符。</a:t>
              </a:r>
              <a:endParaRPr lang="en-US" altLang="zh-CN" sz="2000" b="1" dirty="0"/>
            </a:p>
            <a:p>
              <a:pPr marL="457200" indent="-457200">
                <a:buAutoNum type="arabicPeriod"/>
              </a:pPr>
              <a:r>
                <a:rPr lang="en-US" altLang="zh-CN" sz="2000" b="1" dirty="0"/>
                <a:t> </a:t>
              </a:r>
              <a:r>
                <a:rPr lang="zh-CN" altLang="en-US" sz="2000" b="1" dirty="0"/>
                <a:t>查阅公司章程、股东大会、董事会会议记录中有关实收资本（股本）的规定。</a:t>
              </a:r>
              <a:endParaRPr lang="en-US" altLang="zh-CN" sz="2000" b="1" dirty="0"/>
            </a:p>
            <a:p>
              <a:pPr marL="457200" indent="-457200">
                <a:buAutoNum type="arabicPeriod"/>
              </a:pPr>
              <a:r>
                <a:rPr lang="zh-CN" altLang="en-US" sz="2000" b="1" dirty="0"/>
                <a:t>检查实收资本（股本）增减变动的原因，查阅其是否与董事会纪要、补充合同、协议及其他有关法律性文件的规定一致，逐笔追查至原始凭证，检查其会计处理是否正确。注意有无抽资或变相抽资的情况，如有，应取证核实，做恰当处理。对首次接受委托的客户，除取得验资报告外，还应检查并复印记账凭证及进账单。</a:t>
              </a:r>
              <a:endParaRPr lang="zh-CN" altLang="en-US" sz="2000" b="1" dirty="0"/>
            </a:p>
            <a:p>
              <a:r>
                <a:rPr lang="en-US" altLang="zh-CN" sz="2000" b="1" dirty="0"/>
                <a:t>4. </a:t>
              </a:r>
              <a:r>
                <a:rPr lang="zh-CN" altLang="en-US" sz="2000" b="1" dirty="0"/>
                <a:t>对于以资本公积、盈余公积和未分配利润转增资本的，应取得股东（大）会等资料，并审核是否符合国家有关规定。</a:t>
              </a:r>
              <a:endParaRPr lang="zh-CN" altLang="en-US" sz="2000" b="1" dirty="0"/>
            </a:p>
            <a:p>
              <a:r>
                <a:rPr lang="en-US" altLang="zh-CN" sz="2000" b="1" dirty="0"/>
                <a:t>5. </a:t>
              </a:r>
              <a:r>
                <a:rPr lang="zh-CN" altLang="en-US" sz="2000" b="1" dirty="0"/>
                <a:t>以权益结算的股份支付，取得相关资料，检查是否符合相关规定。</a:t>
              </a:r>
              <a:endParaRPr lang="zh-CN" altLang="en-US" sz="2000" b="1" dirty="0"/>
            </a:p>
            <a:p>
              <a:r>
                <a:rPr lang="en-US" altLang="zh-CN" sz="2000" b="1" dirty="0"/>
                <a:t>6. </a:t>
              </a:r>
              <a:r>
                <a:rPr lang="zh-CN" altLang="en-US" sz="2000" b="1" dirty="0"/>
                <a:t>根据证券登记公司提供的股东名录，检查被审计单位及其子公司、合营企业与联营企业审核是否有违反规定的持股情况。</a:t>
              </a:r>
              <a:endParaRPr lang="zh-CN" altLang="en-US" sz="2000" b="1" dirty="0"/>
            </a:p>
            <a:p>
              <a:r>
                <a:rPr lang="en-US" altLang="zh-CN" sz="2000" b="1" dirty="0"/>
                <a:t>7. </a:t>
              </a:r>
              <a:r>
                <a:rPr lang="zh-CN" altLang="en-US" sz="2000" b="1" dirty="0"/>
                <a:t>以非记账本位币出资的，检查其折算汇率是否符合规定。</a:t>
              </a:r>
              <a:endParaRPr lang="en-US" altLang="zh-CN" sz="2000" b="1" dirty="0"/>
            </a:p>
            <a:p>
              <a:r>
                <a:rPr lang="en-US" altLang="zh-CN" sz="2000" b="1" dirty="0"/>
                <a:t>8. </a:t>
              </a:r>
              <a:r>
                <a:rPr lang="zh-CN" altLang="en-US" sz="2000" b="1" dirty="0"/>
                <a:t>检查实收资本（股本）的列报是否恰当。</a:t>
              </a:r>
              <a:br>
                <a:rPr lang="zh-CN" altLang="en-US" sz="3200"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三所有者</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权益类相关项目审计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0153650" cy="4785327"/>
            <a:chOff x="946620" y="1670343"/>
            <a:chExt cx="10153650" cy="4785327"/>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二、资本公积业务的审计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362242"/>
              <a:ext cx="9518650" cy="4093428"/>
            </a:xfrm>
            <a:prstGeom prst="rect">
              <a:avLst/>
            </a:prstGeom>
            <a:noFill/>
            <a:ln w="9525">
              <a:noFill/>
              <a:miter lim="800000"/>
            </a:ln>
          </p:spPr>
          <p:txBody>
            <a:bodyPr>
              <a:spAutoFit/>
            </a:bodyPr>
            <a:lstStyle/>
            <a:p>
              <a:r>
                <a:rPr lang="en-US" altLang="zh-CN" sz="2000" b="1" dirty="0"/>
                <a:t>1.</a:t>
              </a:r>
              <a:r>
                <a:rPr lang="zh-CN" altLang="en-US" sz="2000" b="1" dirty="0"/>
                <a:t>获取或编制资本公积明细表，复核加计正确，并与报表数、总账数和明细账合计数核对相符。</a:t>
              </a:r>
              <a:endParaRPr lang="en-US" altLang="zh-CN" sz="2000" b="1" dirty="0"/>
            </a:p>
            <a:p>
              <a:r>
                <a:rPr lang="en-US" altLang="zh-CN" sz="2000" b="1" dirty="0"/>
                <a:t>2. </a:t>
              </a:r>
              <a:r>
                <a:rPr lang="zh-CN" altLang="en-US" sz="2000" b="1" dirty="0"/>
                <a:t>收集与资本公积变动有关的股东（大）会决议、董事会会议纪要、资产评估报告等文件资料，更新永久性档案。首次接受委托的，应检查期初资本公积的原始发生依据。</a:t>
              </a:r>
              <a:endParaRPr lang="en-US" altLang="zh-CN" sz="2000" b="1" dirty="0"/>
            </a:p>
            <a:p>
              <a:r>
                <a:rPr lang="en-US" altLang="zh-CN" sz="2000" b="1" dirty="0"/>
                <a:t>3.</a:t>
              </a:r>
              <a:r>
                <a:rPr lang="zh-CN" altLang="en-US" sz="2000" b="1" dirty="0"/>
                <a:t>根据资本公积明细账，对股本溢价、其他资本公积各明细的发生额逐项审查。</a:t>
              </a:r>
              <a:r>
                <a:rPr lang="en-US" altLang="zh-CN" sz="2000" b="1" dirty="0"/>
                <a:t>4.4. 4.</a:t>
              </a:r>
              <a:r>
                <a:rPr lang="zh-CN" altLang="en-US" sz="2000" b="1" dirty="0"/>
                <a:t>检查资本公积各项目，考虑对所得税的影响。</a:t>
              </a:r>
              <a:endParaRPr lang="en-US" altLang="zh-CN" sz="2000" b="1" dirty="0"/>
            </a:p>
            <a:p>
              <a:r>
                <a:rPr lang="en-US" altLang="zh-CN" sz="2000" b="1" dirty="0"/>
                <a:t>5. </a:t>
              </a:r>
              <a:r>
                <a:rPr lang="zh-CN" altLang="en-US" sz="2000" b="1" dirty="0"/>
                <a:t>记录资本公积中不能转增资本的项目。</a:t>
              </a:r>
              <a:endParaRPr lang="en-US" altLang="zh-CN" sz="2000" b="1" dirty="0"/>
            </a:p>
            <a:p>
              <a:r>
                <a:rPr lang="en-US" altLang="zh-CN" sz="2000" b="1" dirty="0"/>
                <a:t>6. </a:t>
              </a:r>
              <a:r>
                <a:rPr lang="zh-CN" altLang="en-US" sz="2000" b="1" dirty="0"/>
                <a:t>确定资本公积的披露是否恰当。</a:t>
              </a:r>
              <a:br>
                <a:rPr lang="zh-CN" altLang="en-US" sz="3200"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三所有者权益类相关项目审计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0153650" cy="5154659"/>
            <a:chOff x="946620" y="1670343"/>
            <a:chExt cx="10153650" cy="5154659"/>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三、盈余公积业务的审计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362242"/>
              <a:ext cx="9518650" cy="4462760"/>
            </a:xfrm>
            <a:prstGeom prst="rect">
              <a:avLst/>
            </a:prstGeom>
            <a:noFill/>
            <a:ln w="9525">
              <a:noFill/>
              <a:miter lim="800000"/>
            </a:ln>
          </p:spPr>
          <p:txBody>
            <a:bodyPr>
              <a:spAutoFit/>
            </a:bodyPr>
            <a:lstStyle/>
            <a:p>
              <a:pPr marL="342900" indent="-342900">
                <a:buAutoNum type="arabicPeriod"/>
              </a:pPr>
              <a:r>
                <a:rPr lang="zh-CN" altLang="en-US" sz="2400" b="1" dirty="0"/>
                <a:t>取得或编制盈余公积明细表，复核加计正确，并与报表数、总账数和明细账合计数核对相符。</a:t>
              </a:r>
              <a:endParaRPr lang="en-US" altLang="zh-CN" sz="2400" b="1" dirty="0"/>
            </a:p>
            <a:p>
              <a:pPr marL="342900" indent="-342900">
                <a:buAutoNum type="arabicPeriod"/>
              </a:pPr>
              <a:r>
                <a:rPr lang="zh-CN" altLang="en-US" sz="2400" b="1" dirty="0"/>
                <a:t>收集与盈余公积变动有关的董事会会议纪要、股东（大）会决议以及政府主管部门、财政部门批复等文件资料，进行审阅，并更新永久性档案。</a:t>
              </a:r>
              <a:endParaRPr lang="en-US" altLang="zh-CN" sz="2400" b="1" dirty="0"/>
            </a:p>
            <a:p>
              <a:r>
                <a:rPr lang="en-US" altLang="zh-CN" sz="2400" b="1" dirty="0"/>
                <a:t>3. </a:t>
              </a:r>
              <a:r>
                <a:rPr lang="zh-CN" altLang="en-US" sz="2400" b="1" dirty="0"/>
                <a:t>对法定盈余公积和任意盈余公积的发生额逐项审查至原始凭证。</a:t>
              </a:r>
              <a:endParaRPr lang="en-US" altLang="zh-CN" sz="2400" b="1" dirty="0"/>
            </a:p>
            <a:p>
              <a:r>
                <a:rPr lang="en-US" altLang="zh-CN" sz="2400" b="1" dirty="0"/>
                <a:t>4. </a:t>
              </a:r>
              <a:r>
                <a:rPr lang="zh-CN" altLang="en-US" sz="2400" b="1" dirty="0"/>
                <a:t>确定盈余公积的列报是否恰当。</a:t>
              </a:r>
              <a:r>
                <a:rPr lang="zh-CN" altLang="en-US" sz="2800" b="1" dirty="0"/>
                <a:t> </a:t>
              </a:r>
              <a:br>
                <a:rPr lang="zh-CN" altLang="en-US" sz="2800" b="1" dirty="0"/>
              </a:br>
              <a:br>
                <a:rPr lang="zh-CN" altLang="en-US" sz="3200"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三所有者权益类相关项目审计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0153650" cy="6570431"/>
            <a:chOff x="946620" y="1670343"/>
            <a:chExt cx="10153650" cy="6570431"/>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四、未分配利润业务的审计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362242"/>
              <a:ext cx="9518650" cy="5878532"/>
            </a:xfrm>
            <a:prstGeom prst="rect">
              <a:avLst/>
            </a:prstGeom>
            <a:noFill/>
            <a:ln w="9525">
              <a:noFill/>
              <a:miter lim="800000"/>
            </a:ln>
          </p:spPr>
          <p:txBody>
            <a:bodyPr>
              <a:spAutoFit/>
            </a:bodyPr>
            <a:lstStyle/>
            <a:p>
              <a:pPr marL="457200" indent="-457200">
                <a:buAutoNum type="arabicPeriod"/>
              </a:pPr>
              <a:r>
                <a:rPr lang="zh-CN" altLang="en-US" sz="2400" b="1" dirty="0"/>
                <a:t>获取或编制利润分配明细表。</a:t>
              </a:r>
              <a:endParaRPr lang="en-US" altLang="zh-CN" sz="2400" b="1" dirty="0"/>
            </a:p>
            <a:p>
              <a:pPr marL="457200" indent="-457200">
                <a:buAutoNum type="arabicPeriod"/>
              </a:pPr>
              <a:r>
                <a:rPr lang="zh-CN" altLang="en-US" sz="2400" b="1" dirty="0"/>
                <a:t>检查未分配利润期初数与上期审定数是否相符，涉及损益的上期审计调整是否正确入账。</a:t>
              </a:r>
              <a:endParaRPr lang="en-US" altLang="zh-CN" sz="2400" b="1" dirty="0"/>
            </a:p>
            <a:p>
              <a:r>
                <a:rPr lang="en-US" altLang="zh-CN" sz="2400" b="1" dirty="0"/>
                <a:t>3. </a:t>
              </a:r>
              <a:r>
                <a:rPr lang="zh-CN" altLang="en-US" sz="2400" b="1" dirty="0"/>
                <a:t>收集和检查与利润分配有关的董事会会议纪要、股东（大）会决议、政府部门批文及有关合同、协议、公司章程等文件资料更新永久性档案。对照有关规</a:t>
              </a:r>
              <a:endParaRPr lang="zh-CN" altLang="en-US" sz="2400" b="1" dirty="0"/>
            </a:p>
            <a:p>
              <a:r>
                <a:rPr lang="en-US" altLang="zh-CN" sz="2400" b="1" dirty="0"/>
                <a:t>4. </a:t>
              </a:r>
              <a:r>
                <a:rPr lang="zh-CN" altLang="en-US" sz="2400" b="1" dirty="0"/>
                <a:t>检查本期未分配利润变动除净利润转入以外的全部相关凭证，结合所获取的文件资料，确定其会计处理是否正确。</a:t>
              </a:r>
              <a:endParaRPr lang="en-US" altLang="zh-CN" sz="2400" b="1" dirty="0"/>
            </a:p>
            <a:p>
              <a:r>
                <a:rPr lang="en-US" altLang="zh-CN" sz="2400" b="1" dirty="0"/>
                <a:t>5. </a:t>
              </a:r>
              <a:r>
                <a:rPr lang="zh-CN" altLang="en-US" sz="2400" b="1" dirty="0"/>
                <a:t>了解本年利润弥补以前年度亏损的情况，如果已超过弥补期限，且已因为抵扣亏损而确认递延所得税资产的，应当进行调整。</a:t>
              </a:r>
              <a:endParaRPr lang="zh-CN" altLang="en-US" sz="2400" b="1" dirty="0"/>
            </a:p>
            <a:p>
              <a:r>
                <a:rPr lang="en-US" altLang="zh-CN" sz="2400" b="1" dirty="0"/>
                <a:t>6. </a:t>
              </a:r>
              <a:r>
                <a:rPr lang="zh-CN" altLang="en-US" sz="2400" b="1" dirty="0"/>
                <a:t>确定未分配利润的列报是否恰当。</a:t>
              </a:r>
              <a:br>
                <a:rPr lang="zh-CN" altLang="en-US" sz="2800" b="1" dirty="0"/>
              </a:br>
              <a:br>
                <a:rPr lang="zh-CN" altLang="en-US" sz="3200"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三所有者权益类相关项目审计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1494829" cy="5774908"/>
            <a:chOff x="946620" y="1670343"/>
            <a:chExt cx="11494829" cy="577490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一、以公允价值计量且其变动计入当期损益的金融资产业务的审计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486369" y="2243827"/>
              <a:ext cx="10955080" cy="5201424"/>
            </a:xfrm>
            <a:prstGeom prst="rect">
              <a:avLst/>
            </a:prstGeom>
            <a:noFill/>
            <a:ln w="9525">
              <a:noFill/>
              <a:miter lim="800000"/>
            </a:ln>
          </p:spPr>
          <p:txBody>
            <a:bodyPr wrap="square">
              <a:spAutoFit/>
            </a:bodyPr>
            <a:lstStyle/>
            <a:p>
              <a:r>
                <a:rPr lang="en-US" altLang="zh-CN" b="1" dirty="0"/>
                <a:t>1. </a:t>
              </a:r>
              <a:r>
                <a:rPr lang="zh-CN" altLang="en-US" b="1" dirty="0"/>
                <a:t>获取或编制以公允价值计量且其变动计入当期损益的金融资产明细表</a:t>
              </a:r>
              <a:r>
                <a:rPr lang="zh-CN" altLang="en-US" sz="2400" b="1" dirty="0"/>
                <a:t> 。</a:t>
              </a:r>
              <a:br>
                <a:rPr lang="zh-CN" altLang="en-US" sz="2400" b="1" dirty="0"/>
              </a:br>
              <a:r>
                <a:rPr lang="en-US" altLang="zh-CN" b="1" dirty="0"/>
                <a:t>2. </a:t>
              </a:r>
              <a:r>
                <a:rPr lang="zh-CN" altLang="en-US" b="1" dirty="0"/>
                <a:t>就被审计单位管理层将投资确定划分为以公允价值计量且其变动计入当期损益的金融资产的意图获取审计证据，并考虑管理层实施该意图的能力。</a:t>
              </a:r>
              <a:r>
                <a:rPr lang="zh-CN" altLang="en-US" sz="2400" b="1" dirty="0"/>
                <a:t> </a:t>
              </a:r>
              <a:br>
                <a:rPr lang="zh-CN" altLang="en-US" sz="2400" b="1" dirty="0"/>
              </a:br>
              <a:r>
                <a:rPr lang="en-US" altLang="zh-CN" b="1" dirty="0"/>
                <a:t>3. </a:t>
              </a:r>
              <a:r>
                <a:rPr lang="zh-CN" altLang="en-US" b="1" dirty="0"/>
                <a:t>确定以公允价值计量且其变动计入当期损益的金融资产余额正确及存在</a:t>
              </a:r>
              <a:r>
                <a:rPr lang="zh-CN" altLang="en-US" sz="2400" b="1" dirty="0"/>
                <a:t> 。</a:t>
              </a:r>
              <a:br>
                <a:rPr lang="zh-CN" altLang="en-US" sz="2400" b="1" dirty="0"/>
              </a:br>
              <a:r>
                <a:rPr lang="en-US" altLang="zh-CN" b="1" dirty="0"/>
                <a:t>4. </a:t>
              </a:r>
              <a:r>
                <a:rPr lang="zh-CN" altLang="en-US" b="1" dirty="0"/>
                <a:t>确定以公允价值计量且其变动计入当期损益的金融资产的会计记录是否完整，并确定所购入以公允价值计量且其变动计入当期损益的金融资产归被审计单位所拥有</a:t>
              </a:r>
              <a:r>
                <a:rPr lang="zh-CN" altLang="en-US" sz="2400" b="1" dirty="0"/>
                <a:t> 。</a:t>
              </a:r>
              <a:br>
                <a:rPr lang="zh-CN" altLang="en-US" sz="2400" b="1" dirty="0"/>
              </a:br>
              <a:r>
                <a:rPr lang="en-US" altLang="zh-CN" b="1" dirty="0"/>
                <a:t>5. </a:t>
              </a:r>
              <a:r>
                <a:rPr lang="zh-CN" altLang="en-US" b="1" dirty="0"/>
                <a:t>确定以公允价值计量且其变动计入当期损益的金融资产的计价是否正确。</a:t>
              </a:r>
              <a:r>
                <a:rPr lang="zh-CN" altLang="en-US" sz="2400" b="1" dirty="0"/>
                <a:t> </a:t>
              </a:r>
              <a:br>
                <a:rPr lang="zh-CN" altLang="en-US" sz="2400" b="1" dirty="0"/>
              </a:br>
              <a:r>
                <a:rPr lang="en-US" altLang="zh-CN" b="1" dirty="0"/>
                <a:t>6. </a:t>
              </a:r>
              <a:r>
                <a:rPr lang="zh-CN" altLang="en-US" b="1" dirty="0"/>
                <a:t>抽取以公允价值计量且其变动计入当期损益的金融资产增减变动的相关凭证，检查其原始凭证是否完整合法，会计处理是否正确</a:t>
              </a:r>
              <a:r>
                <a:rPr lang="zh-CN" altLang="en-US" sz="2400" b="1" dirty="0"/>
                <a:t> 。</a:t>
              </a:r>
              <a:br>
                <a:rPr lang="zh-CN" altLang="en-US" sz="2400" b="1" dirty="0"/>
              </a:br>
              <a:r>
                <a:rPr lang="en-US" altLang="zh-CN" b="1" dirty="0"/>
                <a:t>7. </a:t>
              </a:r>
              <a:r>
                <a:rPr lang="zh-CN" altLang="en-US" b="1" dirty="0"/>
                <a:t>检查有无变现存在重大限制的以公允价值计量且其变动计入当期损益的金融资产，如有 </a:t>
              </a:r>
              <a:r>
                <a:rPr lang="en-US" altLang="zh-CN" b="1" dirty="0"/>
                <a:t>, </a:t>
              </a:r>
              <a:r>
                <a:rPr lang="zh-CN" altLang="en-US" b="1" dirty="0"/>
                <a:t>则查明情况，并做适当调整。</a:t>
              </a:r>
              <a:endParaRPr lang="en-US" altLang="zh-CN" b="1" dirty="0"/>
            </a:p>
            <a:p>
              <a:r>
                <a:rPr lang="en-US" altLang="zh-CN" b="1" dirty="0"/>
                <a:t>8. </a:t>
              </a:r>
              <a:r>
                <a:rPr lang="zh-CN" altLang="en-US" b="1" dirty="0"/>
                <a:t>检查以公允价值计量且其变动计入当期损益的金融资产是否已按照企业会计准则的规定在财务报表中做出恰当列报</a:t>
              </a: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四   资产类项目审计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1494829" cy="3835916"/>
            <a:chOff x="946620" y="1670343"/>
            <a:chExt cx="11494829" cy="3835916"/>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二、可供出售金融资产业务的审计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486369" y="2243827"/>
              <a:ext cx="10955080" cy="3262432"/>
            </a:xfrm>
            <a:prstGeom prst="rect">
              <a:avLst/>
            </a:prstGeom>
            <a:noFill/>
            <a:ln w="9525">
              <a:noFill/>
              <a:miter lim="800000"/>
            </a:ln>
          </p:spPr>
          <p:txBody>
            <a:bodyPr wrap="square">
              <a:spAutoFit/>
            </a:bodyPr>
            <a:lstStyle/>
            <a:p>
              <a:pPr marL="342900" indent="-342900">
                <a:buAutoNum type="arabicPeriod"/>
              </a:pPr>
              <a:r>
                <a:rPr lang="zh-CN" altLang="en-US" b="1" dirty="0"/>
                <a:t>获取或编制可供出售金融资产明细表。</a:t>
              </a:r>
              <a:endParaRPr lang="en-US" altLang="zh-CN" b="1" dirty="0"/>
            </a:p>
            <a:p>
              <a:r>
                <a:rPr lang="en-US" altLang="zh-CN" b="1" dirty="0"/>
                <a:t>2. </a:t>
              </a:r>
              <a:r>
                <a:rPr lang="zh-CN" altLang="en-US" b="1" dirty="0"/>
                <a:t>根据被审计单位管理层的意图和能力，判断可供出售金融资产的分类是否正确。</a:t>
              </a:r>
              <a:endParaRPr lang="en-US" altLang="zh-CN" b="1" dirty="0"/>
            </a:p>
            <a:p>
              <a:r>
                <a:rPr lang="en-US" altLang="zh-CN" b="1" dirty="0"/>
                <a:t>3. </a:t>
              </a:r>
              <a:r>
                <a:rPr lang="zh-CN" altLang="en-US" b="1" dirty="0"/>
                <a:t>确定可供出售金融资产的余额正确并存在。</a:t>
              </a:r>
              <a:endParaRPr lang="en-US" altLang="zh-CN" b="1" dirty="0"/>
            </a:p>
            <a:p>
              <a:r>
                <a:rPr lang="en-US" altLang="zh-CN" b="1" dirty="0"/>
                <a:t>4. </a:t>
              </a:r>
              <a:r>
                <a:rPr lang="zh-CN" altLang="en-US" b="1" dirty="0"/>
                <a:t>确定可供出售金融资产的会计记录完整，由被审计单位拥有。</a:t>
              </a:r>
              <a:endParaRPr lang="en-US" altLang="zh-CN" b="1" dirty="0"/>
            </a:p>
            <a:p>
              <a:r>
                <a:rPr lang="en-US" altLang="zh-CN" b="1" dirty="0"/>
                <a:t>5. </a:t>
              </a:r>
              <a:r>
                <a:rPr lang="zh-CN" altLang="en-US" b="1" dirty="0"/>
                <a:t>确定可供出售金融资产的计价正确。</a:t>
              </a:r>
              <a:endParaRPr lang="en-US" altLang="zh-CN" b="1" dirty="0"/>
            </a:p>
            <a:p>
              <a:r>
                <a:rPr lang="en-US" altLang="zh-CN" b="1" dirty="0"/>
                <a:t>6. </a:t>
              </a:r>
              <a:r>
                <a:rPr lang="zh-CN" altLang="en-US" b="1" dirty="0"/>
                <a:t>期末对可供出售金融资产进行如下逐项检查，以确定可供出售金融资产是否已经发生减值。</a:t>
              </a:r>
              <a:endParaRPr lang="en-US" altLang="zh-CN" b="1" dirty="0"/>
            </a:p>
            <a:p>
              <a:r>
                <a:rPr lang="en-US" altLang="zh-CN" b="1" dirty="0"/>
                <a:t>7. </a:t>
              </a:r>
              <a:r>
                <a:rPr lang="zh-CN" altLang="en-US" b="1" dirty="0"/>
                <a:t>检查非货币性资产交换、债务重组的会计处理是否正确。</a:t>
              </a:r>
              <a:endParaRPr lang="en-US" altLang="zh-CN" b="1" dirty="0"/>
            </a:p>
            <a:p>
              <a:r>
                <a:rPr lang="en-US" altLang="zh-CN" b="1" dirty="0"/>
                <a:t>8. </a:t>
              </a:r>
              <a:r>
                <a:rPr lang="zh-CN" altLang="en-US" b="1" dirty="0"/>
                <a:t>结合银行借款等的检查，了解可供出售金融资产是否存在质押、担保的情况。如有，则应详细记录，并提请被审计单位进行充分披露。</a:t>
              </a:r>
              <a:endParaRPr lang="en-US" altLang="zh-CN" b="1" dirty="0"/>
            </a:p>
            <a:p>
              <a:r>
                <a:rPr lang="en-US" altLang="zh-CN" b="1" dirty="0"/>
                <a:t>9.</a:t>
              </a:r>
              <a:r>
                <a:rPr lang="zh-CN" altLang="en-US" b="1" dirty="0"/>
                <a:t>检查可供出售金融资产的列报是否恰当。</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四   资产类项目审计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1494829" cy="4697690"/>
            <a:chOff x="946620" y="1670343"/>
            <a:chExt cx="11494829" cy="4697690"/>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三、持有至到期投资业务的审计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486369" y="2243827"/>
              <a:ext cx="10955080" cy="4124206"/>
            </a:xfrm>
            <a:prstGeom prst="rect">
              <a:avLst/>
            </a:prstGeom>
            <a:noFill/>
            <a:ln w="9525">
              <a:noFill/>
              <a:miter lim="800000"/>
            </a:ln>
          </p:spPr>
          <p:txBody>
            <a:bodyPr wrap="square">
              <a:spAutoFit/>
            </a:bodyPr>
            <a:lstStyle/>
            <a:p>
              <a:pPr marL="342900" indent="-342900">
                <a:buAutoNum type="arabicPeriod"/>
              </a:pPr>
              <a:r>
                <a:rPr lang="en-US" altLang="zh-CN" b="1" dirty="0"/>
                <a:t> </a:t>
              </a:r>
              <a:r>
                <a:rPr lang="zh-CN" altLang="en-US" b="1" dirty="0"/>
                <a:t>获取或编制持有至到期投资明细表。</a:t>
              </a:r>
              <a:endParaRPr lang="en-US" altLang="zh-CN" b="1" dirty="0"/>
            </a:p>
            <a:p>
              <a:pPr marL="342900" indent="-342900">
                <a:buAutoNum type="arabicPeriod"/>
              </a:pPr>
              <a:r>
                <a:rPr lang="zh-CN" altLang="en-US" b="1" dirty="0"/>
                <a:t>就被审计单位管理层将投资确定划分为持有至到期投资的意图获取审计证据，并考虑管理层实施该意图的能力。 </a:t>
              </a:r>
              <a:endParaRPr lang="en-US" altLang="zh-CN" b="1" dirty="0"/>
            </a:p>
            <a:p>
              <a:r>
                <a:rPr lang="en-US" altLang="zh-CN" b="1" dirty="0"/>
                <a:t>3. </a:t>
              </a:r>
              <a:r>
                <a:rPr lang="zh-CN" altLang="en-US" b="1" dirty="0"/>
                <a:t>确定持有至到期投资的余额正确和持有至到期投资的存在。 </a:t>
              </a:r>
              <a:br>
                <a:rPr lang="zh-CN" altLang="en-US" b="1" dirty="0"/>
              </a:br>
              <a:r>
                <a:rPr lang="en-US" altLang="zh-CN" b="1" dirty="0"/>
                <a:t>4.  </a:t>
              </a:r>
              <a:r>
                <a:rPr lang="zh-CN" altLang="en-US" b="1" dirty="0"/>
                <a:t>确定持有至到期投资的会计记录完整，并确定所购入持有至到期投资归被审计单位拥有 </a:t>
              </a:r>
              <a:br>
                <a:rPr lang="zh-CN" altLang="en-US" b="1" dirty="0"/>
              </a:br>
              <a:r>
                <a:rPr lang="en-US" altLang="zh-CN" b="1" dirty="0"/>
                <a:t>5.</a:t>
              </a:r>
              <a:r>
                <a:rPr lang="zh-CN" altLang="en-US" b="1" dirty="0"/>
                <a:t>确定持有至到期投资的计价正确 。</a:t>
              </a:r>
              <a:endParaRPr lang="en-US" altLang="zh-CN" b="1" dirty="0"/>
            </a:p>
            <a:p>
              <a:r>
                <a:rPr lang="en-US" altLang="zh-CN" b="1" dirty="0"/>
                <a:t> 6. </a:t>
              </a:r>
              <a:r>
                <a:rPr lang="zh-CN" altLang="en-US" b="1" dirty="0"/>
                <a:t>检查持有至到期投资与可供出售金融资产相互重分类的依据是否充分，会计处理是否正确。 </a:t>
              </a:r>
              <a:endParaRPr lang="en-US" altLang="zh-CN" b="1" dirty="0"/>
            </a:p>
            <a:p>
              <a:r>
                <a:rPr lang="en-US" altLang="zh-CN" b="1" dirty="0"/>
                <a:t>7. </a:t>
              </a:r>
              <a:r>
                <a:rPr lang="zh-CN" altLang="en-US" b="1" dirty="0"/>
                <a:t>期末对成本计量的持有至到期投资进行如下逐项检查，以确定持有至到期投资是否已经发生减值。 </a:t>
              </a:r>
              <a:br>
                <a:rPr lang="zh-CN" altLang="en-US" b="1" dirty="0"/>
              </a:br>
              <a:r>
                <a:rPr lang="en-US" altLang="zh-CN" b="1" dirty="0"/>
                <a:t>8. </a:t>
              </a:r>
              <a:r>
                <a:rPr lang="zh-CN" altLang="en-US" b="1" dirty="0"/>
                <a:t>检查非货币性资产交换、债务重组时取得或转出持有至到期投资的会计处理是否正确。 </a:t>
              </a:r>
              <a:br>
                <a:rPr lang="zh-CN" altLang="en-US" b="1" dirty="0"/>
              </a:br>
              <a:r>
                <a:rPr lang="zh-CN" altLang="en-US" b="1" dirty="0"/>
                <a:t> </a:t>
              </a:r>
              <a:r>
                <a:rPr lang="en-US" altLang="zh-CN" b="1" dirty="0"/>
                <a:t>9. </a:t>
              </a:r>
              <a:r>
                <a:rPr lang="zh-CN" altLang="en-US" b="1" dirty="0"/>
                <a:t>结合银行借款等的检查，了解持有至到期投资是否存在质押、担保情况。如有，则应详细记录，并提请被审计单位进行充分披露。 </a:t>
              </a:r>
              <a:br>
                <a:rPr lang="zh-CN" altLang="en-US" b="1" dirty="0"/>
              </a:br>
              <a:r>
                <a:rPr lang="en-US" altLang="zh-CN" b="1" dirty="0"/>
                <a:t>10. </a:t>
              </a:r>
              <a:r>
                <a:rPr lang="zh-CN" altLang="en-US" b="1" dirty="0"/>
                <a:t>检查持有至到期投资的列报是否恰当</a:t>
              </a:r>
              <a:r>
                <a:rPr lang="zh-CN" altLang="en-US" sz="2000" b="1" dirty="0"/>
                <a:t> 。</a:t>
              </a:r>
              <a:br>
                <a:rPr lang="zh-CN" altLang="en-US" sz="2000" dirty="0"/>
              </a:b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四   资产类项目审计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289009" y="746420"/>
            <a:ext cx="11494829" cy="5251688"/>
            <a:chOff x="946620" y="1670343"/>
            <a:chExt cx="11494829" cy="525168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四、长期股权投资业务的审计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486369" y="2243827"/>
              <a:ext cx="10955080" cy="4678204"/>
            </a:xfrm>
            <a:prstGeom prst="rect">
              <a:avLst/>
            </a:prstGeom>
            <a:noFill/>
            <a:ln w="9525">
              <a:noFill/>
              <a:miter lim="800000"/>
            </a:ln>
          </p:spPr>
          <p:txBody>
            <a:bodyPr wrap="square">
              <a:spAutoFit/>
            </a:bodyPr>
            <a:lstStyle/>
            <a:p>
              <a:pPr marL="342900" indent="-342900">
                <a:buAutoNum type="arabicPeriod"/>
              </a:pPr>
              <a:r>
                <a:rPr lang="zh-CN" altLang="en-US" b="1" dirty="0"/>
                <a:t>获取或编制长期股权投资明细表，复核加计是否正确，并与总账数和明细账合计数核对是否相符；结合长期股权投资减值准备科目与报表数核对是否相符 。</a:t>
              </a:r>
              <a:endParaRPr lang="en-US" altLang="zh-CN" b="1" dirty="0"/>
            </a:p>
            <a:p>
              <a:r>
                <a:rPr lang="en-US" altLang="zh-CN" b="1" dirty="0"/>
                <a:t>2. </a:t>
              </a:r>
              <a:r>
                <a:rPr lang="zh-CN" altLang="en-US" b="1" dirty="0"/>
                <a:t>确定长期股权投资是否存在，并归被审计单位所有；根据管理层的意图和能力，分类是否正确；针对各分类其计价方法、期末余额是否正确。</a:t>
              </a:r>
              <a:br>
                <a:rPr lang="zh-CN" altLang="en-US" b="1" dirty="0"/>
              </a:br>
              <a:r>
                <a:rPr lang="en-US" altLang="zh-CN" b="1" dirty="0"/>
                <a:t> 3. </a:t>
              </a:r>
              <a:r>
                <a:rPr lang="zh-CN" altLang="en-US" b="1" dirty="0"/>
                <a:t>确定长期股权投资增减变动的记录是否完整。</a:t>
              </a:r>
              <a:br>
                <a:rPr lang="zh-CN" altLang="en-US" b="1" dirty="0"/>
              </a:br>
              <a:r>
                <a:rPr lang="en-US" altLang="zh-CN" b="1" dirty="0"/>
                <a:t>4.</a:t>
              </a:r>
              <a:r>
                <a:rPr lang="zh-CN" altLang="en-US" b="1" dirty="0"/>
                <a:t>期末对长期股权投资进行逐项检查，以确定长期股权投资是否已经发生减值。</a:t>
              </a:r>
              <a:endParaRPr lang="en-US" altLang="zh-CN" b="1" dirty="0"/>
            </a:p>
            <a:p>
              <a:r>
                <a:rPr lang="zh-CN" altLang="en-US" b="1" dirty="0"/>
                <a:t> </a:t>
              </a:r>
              <a:r>
                <a:rPr lang="en-US" altLang="zh-CN" b="1" dirty="0"/>
                <a:t>5. </a:t>
              </a:r>
              <a:r>
                <a:rPr lang="zh-CN" altLang="en-US" b="1" dirty="0"/>
                <a:t>检查通过发行权益性证券、投资者投入、企业合并等方式取得的长期股权投资的会计处理是否正确。</a:t>
              </a:r>
              <a:br>
                <a:rPr lang="zh-CN" altLang="en-US" dirty="0"/>
              </a:br>
              <a:r>
                <a:rPr lang="en-US" altLang="zh-CN" b="1" dirty="0"/>
                <a:t> 6. </a:t>
              </a:r>
              <a:r>
                <a:rPr lang="zh-CN" altLang="en-US" b="1" dirty="0"/>
                <a:t>对于长期股权投资分类发生变化的，检查其核算是否正确。</a:t>
              </a:r>
              <a:endParaRPr lang="en-US" altLang="zh-CN" b="1" dirty="0"/>
            </a:p>
            <a:p>
              <a:r>
                <a:rPr lang="en-US" altLang="zh-CN" b="1" dirty="0"/>
                <a:t>7. </a:t>
              </a:r>
              <a:r>
                <a:rPr lang="zh-CN" altLang="en-US" b="1" dirty="0"/>
                <a:t>结合银行借款等的检查，了解长期股权投资是否存在质押、担保情况。如有，则应详细记录，并提请被审计单位进行充分披露。</a:t>
              </a:r>
              <a:br>
                <a:rPr lang="zh-CN" altLang="en-US" b="1" dirty="0"/>
              </a:br>
              <a:r>
                <a:rPr lang="en-US" altLang="zh-CN" b="1" dirty="0"/>
                <a:t> 8. </a:t>
              </a:r>
              <a:r>
                <a:rPr lang="zh-CN" altLang="en-US" b="1" dirty="0"/>
                <a:t>与被审计单位人员讨论确定是否存在被投资单位由于所在国家和地区及其他方面的影响，其向被审计单位转移资金的能力受到限制的情况。</a:t>
              </a:r>
              <a:br>
                <a:rPr lang="zh-CN" altLang="en-US" b="1" dirty="0"/>
              </a:br>
              <a:r>
                <a:rPr lang="zh-CN" altLang="en-US" b="1" dirty="0"/>
                <a:t> </a:t>
              </a:r>
              <a:r>
                <a:rPr lang="en-US" altLang="zh-CN" b="1" dirty="0"/>
                <a:t>9. </a:t>
              </a:r>
              <a:r>
                <a:rPr lang="zh-CN" altLang="en-US" b="1" dirty="0"/>
                <a:t>检查长期股权投资的列报是否恰当。</a:t>
              </a:r>
              <a:br>
                <a:rPr lang="zh-CN" altLang="en-US" b="1" dirty="0"/>
              </a:br>
              <a:br>
                <a:rPr lang="zh-CN" altLang="en-US" sz="2000" dirty="0"/>
              </a:b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11259"/>
            <a:ext cx="4224511" cy="3538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四   资产类项目审计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943078" y="285224"/>
            <a:ext cx="7056835" cy="252413"/>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8" y="231298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4896888" y="3022263"/>
            <a:ext cx="6417142" cy="923330"/>
          </a:xfrm>
          <a:prstGeom prst="rect">
            <a:avLst/>
          </a:prstGeom>
          <a:noFill/>
          <a:ln w="9525">
            <a:noFill/>
            <a:miter lim="800000"/>
          </a:ln>
        </p:spPr>
        <p:txBody>
          <a:bodyPr wrap="none" anchor="ctr">
            <a:spAutoFit/>
          </a:bodyPr>
          <a:lstStyle/>
          <a:p>
            <a:pPr algn="ctr" eaLnBrk="0" hangingPunct="0"/>
            <a:r>
              <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投资与筹资循环审计</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3913"/>
          </a:xfrm>
          <a:prstGeom prst="rect">
            <a:avLst/>
          </a:prstGeom>
          <a:noFill/>
          <a:ln w="9525">
            <a:noFill/>
            <a:miter lim="800000"/>
          </a:ln>
        </p:spPr>
        <p:txBody>
          <a:bodyPr>
            <a:spAutoFit/>
          </a:bodyPr>
          <a:lstStyle/>
          <a:p>
            <a:pPr algn="ctr"/>
            <a:r>
              <a:rPr lang="zh-CN" altLang="en-US" sz="4800" b="1" dirty="0">
                <a:solidFill>
                  <a:schemeClr val="bg1"/>
                </a:solidFill>
                <a:latin typeface="Calibri" panose="020F0502020204030204" pitchFamily="34" charset="0"/>
              </a:rPr>
              <a:t>项目六</a:t>
            </a:r>
            <a:endParaRPr lang="zh-CN" altLang="en-US" sz="4800" b="1" dirty="0">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47106"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9163" name="TextBox 59"/>
          <p:cNvSpPr>
            <a:spLocks noChangeArrowheads="1"/>
          </p:cNvSpPr>
          <p:nvPr/>
        </p:nvSpPr>
        <p:spPr bwMode="auto">
          <a:xfrm flipH="1">
            <a:off x="3172778" y="4243388"/>
            <a:ext cx="2160587" cy="337185"/>
          </a:xfrm>
          <a:prstGeom prst="rect">
            <a:avLst/>
          </a:prstGeom>
          <a:noFill/>
          <a:ln w="9525">
            <a:noFill/>
            <a:miter lim="800000"/>
          </a:ln>
        </p:spPr>
        <p:txBody>
          <a:bodyPr>
            <a:spAutoFit/>
          </a:bodyPr>
          <a:lstStyle/>
          <a:p>
            <a:pPr algn="ctr" eaLnBrk="0" hangingPunct="0"/>
            <a:r>
              <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9163"/>
                                        </p:tgtEl>
                                        <p:attrNameLst>
                                          <p:attrName>style.visibility</p:attrName>
                                        </p:attrNameLst>
                                      </p:cBhvr>
                                      <p:to>
                                        <p:strVal val="visible"/>
                                      </p:to>
                                    </p:set>
                                    <p:anim calcmode="lin" valueType="num">
                                      <p:cBhvr additive="base">
                                        <p:cTn id="81" dur="500"/>
                                        <p:tgtEl>
                                          <p:spTgt spid="49163"/>
                                        </p:tgtEl>
                                        <p:attrNameLst>
                                          <p:attrName>ppt_y</p:attrName>
                                        </p:attrNameLst>
                                      </p:cBhvr>
                                      <p:tavLst>
                                        <p:tav tm="0">
                                          <p:val>
                                            <p:strVal val="#ppt_y+#ppt_h*1.125000"/>
                                          </p:val>
                                        </p:tav>
                                        <p:tav tm="100000">
                                          <p:val>
                                            <p:strVal val="#ppt_y"/>
                                          </p:val>
                                        </p:tav>
                                      </p:tavLst>
                                    </p:anim>
                                    <p:animEffect transition="in" filter="wipe(up)">
                                      <p:cBhvr>
                                        <p:cTn id="82" dur="500"/>
                                        <p:tgtEl>
                                          <p:spTgt spid="49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9163" grpId="0"/>
      <p:bldP spid="43" grpId="0" animBg="1"/>
      <p:bldP spid="44" grpId="0" animBg="1"/>
      <p:bldP spid="45" grpId="0" animBg="1"/>
      <p:bldP spid="4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89500" y="3267075"/>
            <a:ext cx="7300714" cy="555625"/>
            <a:chOff x="7701" y="3112"/>
            <a:chExt cx="11496" cy="874"/>
          </a:xfrm>
        </p:grpSpPr>
        <p:grpSp>
          <p:nvGrpSpPr>
            <p:cNvPr id="18446" name="组合 28"/>
            <p:cNvGrpSpPr/>
            <p:nvPr/>
          </p:nvGrpSpPr>
          <p:grpSpPr bwMode="auto">
            <a:xfrm>
              <a:off x="7701" y="3112"/>
              <a:ext cx="850" cy="874"/>
              <a:chOff x="7641" y="3141"/>
              <a:chExt cx="850" cy="874"/>
            </a:xfrm>
          </p:grpSpPr>
          <p:sp>
            <p:nvSpPr>
              <p:cNvPr id="18448"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47" name="TextBox 64"/>
            <p:cNvSpPr>
              <a:spLocks noChangeArrowheads="1"/>
            </p:cNvSpPr>
            <p:nvPr/>
          </p:nvSpPr>
          <p:spPr bwMode="auto">
            <a:xfrm>
              <a:off x="8806" y="3222"/>
              <a:ext cx="10391" cy="629"/>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熟悉筹资与投资循环的内部控制测试流程；</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89500" y="2356072"/>
            <a:ext cx="6750175" cy="708199"/>
            <a:chOff x="7701" y="1663"/>
            <a:chExt cx="10629" cy="1114"/>
          </a:xfrm>
        </p:grpSpPr>
        <p:sp>
          <p:nvSpPr>
            <p:cNvPr id="18442" name="TextBox 64"/>
            <p:cNvSpPr>
              <a:spLocks noChangeArrowheads="1"/>
            </p:cNvSpPr>
            <p:nvPr/>
          </p:nvSpPr>
          <p:spPr bwMode="auto">
            <a:xfrm>
              <a:off x="8919" y="1663"/>
              <a:ext cx="9411" cy="1114"/>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熟悉筹资与投资循环的主要交易活动及相关的凭证和记录；</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3" name="组合 30"/>
            <p:cNvGrpSpPr/>
            <p:nvPr/>
          </p:nvGrpSpPr>
          <p:grpSpPr bwMode="auto">
            <a:xfrm>
              <a:off x="7701" y="1795"/>
              <a:ext cx="850" cy="874"/>
              <a:chOff x="7641" y="3141"/>
              <a:chExt cx="850" cy="874"/>
            </a:xfrm>
          </p:grpSpPr>
          <p:sp>
            <p:nvSpPr>
              <p:cNvPr id="18444"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4009536"/>
            <a:ext cx="6534365" cy="708085"/>
            <a:chOff x="7701" y="4265"/>
            <a:chExt cx="10289" cy="1117"/>
          </a:xfrm>
        </p:grpSpPr>
        <p:sp>
          <p:nvSpPr>
            <p:cNvPr id="18438" name="TextBox 64"/>
            <p:cNvSpPr>
              <a:spLocks noChangeArrowheads="1"/>
            </p:cNvSpPr>
            <p:nvPr/>
          </p:nvSpPr>
          <p:spPr bwMode="auto">
            <a:xfrm>
              <a:off x="8919" y="4265"/>
              <a:ext cx="9071" cy="1117"/>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掌握短期借款、长期借款、应付债券、应付利息和实收资本等的核算。</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39" name="组合 33"/>
            <p:cNvGrpSpPr/>
            <p:nvPr/>
          </p:nvGrpSpPr>
          <p:grpSpPr bwMode="auto">
            <a:xfrm>
              <a:off x="7701" y="4401"/>
              <a:ext cx="850" cy="879"/>
              <a:chOff x="7641" y="3141"/>
              <a:chExt cx="850" cy="879"/>
            </a:xfrm>
          </p:grpSpPr>
          <p:sp>
            <p:nvSpPr>
              <p:cNvPr id="18440"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4329688"/>
            <a:chOff x="946620" y="1670343"/>
            <a:chExt cx="10153650" cy="432968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一、筹资与投资循环</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3046988"/>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rPr>
                <a:t>筹资与投资循环由筹资活动和投资活动的交易事项构成，筹资活动主要由借</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款交易和股东权益交易组成，投资活动主要由权益性投资和债券性投资交易组成。</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solidFill>
                    <a:srgbClr val="00B0F0"/>
                  </a:solidFill>
                  <a:latin typeface="楷体" panose="02010609060101010101" pitchFamily="49" charset="-122"/>
                  <a:ea typeface="楷体" panose="02010609060101010101" pitchFamily="49" charset="-122"/>
                </a:rPr>
                <a:t>（一）筹资活动</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筹资活动：指企业为满足生存和发展的需要，通过改变企业资本及债务规模</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和构成而筹集资金的活动。主要由借款和股东投资组成。</a:t>
              </a: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了解和测试筹资与投资内部控制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5437684"/>
            <a:chOff x="946620" y="1670343"/>
            <a:chExt cx="10153650" cy="5437684"/>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一、筹资与投资循环</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4154984"/>
            </a:xfrm>
            <a:prstGeom prst="rect">
              <a:avLst/>
            </a:prstGeom>
            <a:noFill/>
            <a:ln w="9525">
              <a:noFill/>
              <a:miter lim="800000"/>
            </a:ln>
          </p:spPr>
          <p:txBody>
            <a:bodyPr>
              <a:spAutoFit/>
            </a:bodyPr>
            <a:lstStyle/>
            <a:p>
              <a:pPr indent="457200"/>
              <a:r>
                <a:rPr lang="zh-CN" altLang="en-US" sz="2400" b="1" dirty="0">
                  <a:solidFill>
                    <a:srgbClr val="00B0F0"/>
                  </a:solidFill>
                  <a:latin typeface="楷体" panose="02010609060101010101" pitchFamily="49" charset="-122"/>
                  <a:ea typeface="楷体" panose="02010609060101010101" pitchFamily="49" charset="-122"/>
                </a:rPr>
                <a:t>（二）投资活动</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投资活动：是指企业为通过分配利润来增加财富，或者为谋取企业利益，将资产让渡给其他单位而获取另一项资产的活动。主要由权益性投资和债券性投资组成。</a:t>
              </a:r>
              <a:endParaRPr lang="en-US" altLang="zh-CN" sz="2400" b="1" dirty="0">
                <a:latin typeface="楷体" panose="02010609060101010101" pitchFamily="49" charset="-122"/>
                <a:ea typeface="楷体" panose="02010609060101010101" pitchFamily="49" charset="-122"/>
              </a:endParaRPr>
            </a:p>
            <a:p>
              <a:pPr indent="457200"/>
              <a:r>
                <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（三）筹资与投资循环交易特征</a:t>
              </a: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a:p>
              <a:pPr indent="457200"/>
              <a:r>
                <a:rPr lang="en-US" altLang="zh-CN" sz="2400" b="1" dirty="0">
                  <a:latin typeface="楷体" panose="02010609060101010101" pitchFamily="49" charset="-122"/>
                  <a:ea typeface="楷体" panose="02010609060101010101" pitchFamily="49" charset="-122"/>
                  <a:sym typeface="微软雅黑" panose="020B0503020204020204" pitchFamily="34" charset="-122"/>
                </a:rPr>
                <a:t>1.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审计年度内筹资与投资循环发生的业务较少，尤其是举借长期债务、所有者权益和长期投资等业务发生的次数很少。</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a:p>
              <a:pPr indent="457200"/>
              <a:r>
                <a:rPr lang="en-US" altLang="zh-CN" sz="2400" b="1" dirty="0">
                  <a:latin typeface="楷体" panose="02010609060101010101" pitchFamily="49" charset="-122"/>
                  <a:ea typeface="楷体" panose="02010609060101010101" pitchFamily="49" charset="-122"/>
                  <a:sym typeface="微软雅黑" panose="020B0503020204020204" pitchFamily="34" charset="-122"/>
                </a:rPr>
                <a:t>2.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每一笔业务的金额通常都较大，遗漏或不恰当地进行会计处理，将会导致重大错误，从而对会计报表的公允反映产生较大的影响。</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a:p>
              <a:pPr indent="457200"/>
              <a:r>
                <a:rPr lang="en-US" altLang="zh-CN" sz="2400" b="1" dirty="0">
                  <a:latin typeface="楷体" panose="02010609060101010101" pitchFamily="49" charset="-122"/>
                  <a:ea typeface="楷体" panose="02010609060101010101" pitchFamily="49" charset="-122"/>
                  <a:sym typeface="微软雅黑" panose="020B0503020204020204" pitchFamily="34" charset="-122"/>
                </a:rPr>
                <a:t>3.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筹资与投资循环业务的发生必须遵守国家更多的法律、法规和相关契约的规定。</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了解和测试筹资与投资内部控制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3221692"/>
            <a:chOff x="946620" y="1670343"/>
            <a:chExt cx="10153650" cy="322169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二、筹资和投资活动内部控制测试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1938992"/>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rPr>
                <a:t>合理的筹资和投资活动内部控制审计工作，有助于注册会计师关注重点审计领域、及时发现和解决潜在问题、恰当地组织和管理内部控制审计工作。同时，还可以帮助注册会计师对项目组成员进行合理的分工、指导、监督和复核，协调其他注册会计师和外部专家工作。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54524"/>
            <a:ext cx="4614267" cy="310626"/>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了解和测试筹资与投资内部控制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519142" y="227012"/>
            <a:ext cx="6480771"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4208954"/>
            <a:chOff x="946620" y="1670343"/>
            <a:chExt cx="10153650" cy="4208954"/>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二、筹资和投资活动内部控制测试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462977"/>
              <a:ext cx="9518650" cy="3416320"/>
            </a:xfrm>
            <a:prstGeom prst="rect">
              <a:avLst/>
            </a:prstGeom>
            <a:noFill/>
            <a:ln w="9525">
              <a:noFill/>
              <a:miter lim="800000"/>
            </a:ln>
          </p:spPr>
          <p:txBody>
            <a:bodyPr>
              <a:spAutoFit/>
            </a:bodyPr>
            <a:lstStyle/>
            <a:p>
              <a:pPr indent="457200"/>
              <a:r>
                <a:rPr lang="zh-CN" altLang="en-US" sz="2400" b="1" dirty="0">
                  <a:solidFill>
                    <a:srgbClr val="00B0F0"/>
                  </a:solidFill>
                </a:rPr>
                <a:t>（一）筹资活动所涉及的内部控制</a:t>
              </a:r>
              <a:br>
                <a:rPr lang="zh-CN" altLang="en-US" dirty="0"/>
              </a:br>
              <a:r>
                <a:rPr lang="zh-CN" altLang="en-US" dirty="0"/>
                <a:t>        </a:t>
              </a:r>
              <a:r>
                <a:rPr lang="en-US" altLang="zh-CN" sz="2400" b="1" dirty="0"/>
                <a:t>1. </a:t>
              </a:r>
              <a:r>
                <a:rPr lang="zh-CN" altLang="en-US" sz="2400" b="1" dirty="0"/>
                <a:t>筹资的授权审批控制</a:t>
              </a:r>
              <a:br>
                <a:rPr lang="zh-CN" altLang="en-US" sz="2400" b="1" dirty="0"/>
              </a:br>
              <a:r>
                <a:rPr lang="zh-CN" altLang="en-US" sz="2400" b="1" dirty="0"/>
                <a:t>      </a:t>
              </a:r>
              <a:r>
                <a:rPr lang="en-US" altLang="zh-CN" sz="2400" b="1" dirty="0"/>
                <a:t>2. </a:t>
              </a:r>
              <a:r>
                <a:rPr lang="zh-CN" altLang="en-US" sz="2400" b="1" dirty="0"/>
                <a:t>筹资循环的职务分离控制</a:t>
              </a:r>
              <a:br>
                <a:rPr lang="zh-CN" altLang="en-US" sz="2400" b="1" dirty="0"/>
              </a:br>
              <a:r>
                <a:rPr lang="zh-CN" altLang="en-US" sz="2400" b="1" dirty="0"/>
                <a:t>      </a:t>
              </a:r>
              <a:r>
                <a:rPr lang="en-US" altLang="zh-CN" sz="2400" b="1" dirty="0"/>
                <a:t>3. </a:t>
              </a:r>
              <a:r>
                <a:rPr lang="zh-CN" altLang="en-US" sz="2400" b="1" dirty="0"/>
                <a:t>筹资收入款项的相关控制</a:t>
              </a:r>
              <a:br>
                <a:rPr lang="zh-CN" altLang="en-US" sz="2400" b="1" dirty="0"/>
              </a:br>
              <a:r>
                <a:rPr lang="zh-CN" altLang="en-US" sz="2400" b="1" dirty="0"/>
                <a:t>      </a:t>
              </a:r>
              <a:r>
                <a:rPr lang="en-US" altLang="zh-CN" sz="2400" b="1" dirty="0"/>
                <a:t>4. </a:t>
              </a:r>
              <a:r>
                <a:rPr lang="zh-CN" altLang="en-US" sz="2400" b="1" dirty="0"/>
                <a:t>还本付息、支付股利的付款控制</a:t>
              </a:r>
              <a:br>
                <a:rPr lang="zh-CN" altLang="en-US" sz="2400" b="1" dirty="0"/>
              </a:br>
              <a:r>
                <a:rPr lang="zh-CN" altLang="en-US" sz="2400" b="1" dirty="0"/>
                <a:t>      </a:t>
              </a:r>
              <a:r>
                <a:rPr lang="en-US" altLang="zh-CN" sz="2400" b="1" dirty="0"/>
                <a:t>5. </a:t>
              </a:r>
              <a:r>
                <a:rPr lang="zh-CN" altLang="en-US" sz="2400" b="1" dirty="0"/>
                <a:t>实物保管控制</a:t>
              </a:r>
              <a:endParaRPr lang="en-US" altLang="zh-CN" sz="2400" b="1" dirty="0"/>
            </a:p>
            <a:p>
              <a:pPr indent="457200"/>
              <a:r>
                <a:rPr lang="en-US" altLang="zh-CN" sz="2400" b="1" dirty="0"/>
                <a:t>6. </a:t>
              </a:r>
              <a:r>
                <a:rPr lang="zh-CN" altLang="en-US" sz="2400" b="1" dirty="0"/>
                <a:t>会计记录控制</a:t>
              </a:r>
              <a:br>
                <a:rPr lang="zh-CN" altLang="en-US" sz="2400"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7"/>
            <a:ext cx="4728568" cy="252413"/>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了解和测试筹资与投资内部控制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447134" y="188913"/>
            <a:ext cx="6552779" cy="34872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4332064"/>
            <a:chOff x="946620" y="1670343"/>
            <a:chExt cx="10153650" cy="4332064"/>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二、筹资和投资活动内部控制测试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462977"/>
              <a:ext cx="9518650" cy="3539430"/>
            </a:xfrm>
            <a:prstGeom prst="rect">
              <a:avLst/>
            </a:prstGeom>
            <a:noFill/>
            <a:ln w="9525">
              <a:noFill/>
              <a:miter lim="800000"/>
            </a:ln>
          </p:spPr>
          <p:txBody>
            <a:bodyPr>
              <a:spAutoFit/>
            </a:bodyPr>
            <a:lstStyle/>
            <a:p>
              <a:pPr indent="457200"/>
              <a:r>
                <a:rPr lang="zh-CN" altLang="en-US" sz="2400" b="1" dirty="0">
                  <a:solidFill>
                    <a:srgbClr val="00B0F0"/>
                  </a:solidFill>
                </a:rPr>
                <a:t>（二）投资活动所涉及的内部控制</a:t>
              </a:r>
              <a:br>
                <a:rPr lang="zh-CN" altLang="en-US" dirty="0"/>
              </a:br>
              <a:r>
                <a:rPr lang="en-US" altLang="zh-CN" sz="2400" b="1" dirty="0"/>
                <a:t>1. </a:t>
              </a:r>
              <a:r>
                <a:rPr lang="zh-CN" altLang="en-US" sz="2400" b="1" dirty="0"/>
                <a:t>投资计划的审批授权控制</a:t>
              </a:r>
              <a:br>
                <a:rPr lang="zh-CN" altLang="en-US" sz="2400" b="1" dirty="0"/>
              </a:br>
              <a:r>
                <a:rPr lang="en-US" altLang="zh-CN" sz="2400" b="1" dirty="0"/>
                <a:t>2. </a:t>
              </a:r>
              <a:r>
                <a:rPr lang="zh-CN" altLang="en-US" sz="2400" b="1" dirty="0"/>
                <a:t>投资业务的职责分工控制</a:t>
              </a:r>
              <a:br>
                <a:rPr lang="zh-CN" altLang="en-US" sz="2400" b="1" dirty="0"/>
              </a:br>
              <a:r>
                <a:rPr lang="en-US" altLang="zh-CN" sz="2400" b="1" dirty="0"/>
                <a:t>3. </a:t>
              </a:r>
              <a:r>
                <a:rPr lang="zh-CN" altLang="en-US" sz="2400" b="1" dirty="0"/>
                <a:t>投资资产的安全保护控制</a:t>
              </a:r>
              <a:br>
                <a:rPr lang="en-US" altLang="zh-CN" sz="2400" b="1" dirty="0"/>
              </a:br>
              <a:r>
                <a:rPr lang="en-US" altLang="zh-CN" sz="2400" b="1" dirty="0"/>
                <a:t>4. </a:t>
              </a:r>
              <a:r>
                <a:rPr lang="zh-CN" altLang="en-US" sz="2400" b="1" dirty="0"/>
                <a:t>投资业务会计记录控制</a:t>
              </a:r>
              <a:br>
                <a:rPr lang="zh-CN" altLang="en-US" sz="2400" b="1" dirty="0"/>
              </a:br>
              <a:r>
                <a:rPr lang="en-US" altLang="zh-CN" sz="2400" b="1" dirty="0"/>
                <a:t>5. </a:t>
              </a:r>
              <a:r>
                <a:rPr lang="zh-CN" altLang="en-US" sz="2400" b="1" dirty="0"/>
                <a:t>投资收益控制</a:t>
              </a:r>
              <a:br>
                <a:rPr lang="zh-CN" altLang="en-US" sz="3200" b="1" dirty="0"/>
              </a:b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204788"/>
            <a:ext cx="4542260" cy="360362"/>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了解和测试筹资与投资内部控制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447134" y="188913"/>
            <a:ext cx="6552779" cy="34872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5316949"/>
            <a:chOff x="946620" y="1670343"/>
            <a:chExt cx="10153650" cy="5316949"/>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一、短期借款业务的审计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462977"/>
              <a:ext cx="9518650" cy="4524315"/>
            </a:xfrm>
            <a:prstGeom prst="rect">
              <a:avLst/>
            </a:prstGeom>
            <a:noFill/>
            <a:ln w="9525">
              <a:noFill/>
              <a:miter lim="800000"/>
            </a:ln>
          </p:spPr>
          <p:txBody>
            <a:bodyPr>
              <a:spAutoFit/>
            </a:bodyPr>
            <a:lstStyle/>
            <a:p>
              <a:pPr marL="457200" indent="-457200">
                <a:buAutoNum type="arabicPeriod"/>
              </a:pPr>
              <a:r>
                <a:rPr lang="zh-CN" altLang="en-US" sz="2400" b="1" dirty="0"/>
                <a:t>获取或编制短期借款明细表。</a:t>
              </a:r>
              <a:endParaRPr lang="en-US" altLang="zh-CN" sz="2400" b="1" dirty="0"/>
            </a:p>
            <a:p>
              <a:pPr marL="514350" indent="-514350">
                <a:buAutoNum type="arabicPeriod"/>
              </a:pPr>
              <a:r>
                <a:rPr lang="zh-CN" altLang="en-US" sz="2400" b="1" dirty="0"/>
                <a:t>检查被审计单位贷款卡，核实账面记录是否完整。</a:t>
              </a:r>
              <a:endParaRPr lang="en-US" altLang="zh-CN" sz="3200" b="1" dirty="0"/>
            </a:p>
            <a:p>
              <a:r>
                <a:rPr lang="en-US" altLang="zh-CN" sz="2400" b="1" dirty="0"/>
                <a:t>3. </a:t>
              </a:r>
              <a:r>
                <a:rPr lang="zh-CN" altLang="en-US" sz="2400" b="1" dirty="0"/>
                <a:t>对短期借款进行函证。</a:t>
              </a:r>
              <a:endParaRPr lang="en-US" altLang="zh-CN" sz="2400" b="1" dirty="0"/>
            </a:p>
            <a:p>
              <a:r>
                <a:rPr lang="en-US" altLang="zh-CN" sz="2400" b="1" dirty="0"/>
                <a:t>4. </a:t>
              </a:r>
              <a:r>
                <a:rPr lang="zh-CN" altLang="en-US" sz="2400" b="1" dirty="0"/>
                <a:t>检查短期借款的增加和减少。</a:t>
              </a:r>
              <a:endParaRPr lang="en-US" altLang="zh-CN" sz="2400" b="1" dirty="0"/>
            </a:p>
            <a:p>
              <a:r>
                <a:rPr lang="en-US" altLang="zh-CN" sz="2400" b="1" dirty="0"/>
                <a:t>5. </a:t>
              </a:r>
              <a:r>
                <a:rPr lang="zh-CN" altLang="en-US" sz="2400" b="1" dirty="0"/>
                <a:t>复核短期借款利息。</a:t>
              </a:r>
              <a:endParaRPr lang="en-US" altLang="zh-CN" sz="2400" b="1" dirty="0"/>
            </a:p>
            <a:p>
              <a:r>
                <a:rPr lang="en-US" altLang="zh-CN" sz="2400" b="1" dirty="0"/>
                <a:t>6. </a:t>
              </a:r>
              <a:r>
                <a:rPr lang="zh-CN" altLang="en-US" sz="2400" b="1" dirty="0"/>
                <a:t>检查被审计单位用于短期借款的抵押资产的所有权是否属于企业，其价值和实际状况是否与契约中的规定相一致。</a:t>
              </a:r>
              <a:endParaRPr lang="en-US" altLang="zh-CN" sz="2400" b="1" dirty="0"/>
            </a:p>
            <a:p>
              <a:r>
                <a:rPr lang="en-US" altLang="zh-CN" sz="2400" b="1" dirty="0"/>
                <a:t>7. </a:t>
              </a:r>
              <a:r>
                <a:rPr lang="zh-CN" altLang="en-US" sz="2400" b="1" dirty="0"/>
                <a:t>检查被审计单位与贷款人之间所发生的债务重组。</a:t>
              </a:r>
              <a:endParaRPr lang="en-US" altLang="zh-CN" sz="2400" b="1" dirty="0"/>
            </a:p>
            <a:p>
              <a:r>
                <a:rPr lang="en-US" altLang="zh-CN" sz="2400" b="1" dirty="0"/>
                <a:t>8. </a:t>
              </a:r>
              <a:r>
                <a:rPr lang="zh-CN" altLang="en-US" sz="2400" b="1" dirty="0"/>
                <a:t>检查短期借款是否已按照企业会计准则的规定在财务报表中做出恰当的列报。</a:t>
              </a:r>
              <a:br>
                <a:rPr lang="zh-CN" altLang="en-US" sz="3200" b="1" dirty="0"/>
              </a:br>
              <a:r>
                <a:rPr lang="zh-CN" altLang="en-US" sz="2400" b="1" dirty="0">
                  <a:latin typeface="楷体" panose="02010609060101010101" pitchFamily="49" charset="-122"/>
                  <a:ea typeface="楷体" panose="02010609060101010101" pitchFamily="49" charset="-122"/>
                </a:rPr>
                <a:t>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借款类相关项目审计</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4640</Words>
  <Application>WPS 演示</Application>
  <PresentationFormat>自定义</PresentationFormat>
  <Paragraphs>189</Paragraphs>
  <Slides>20</Slides>
  <Notes>20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Lato Regular</vt:lpstr>
      <vt:lpstr>方正大黑体_GBK</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19</cp:revision>
  <dcterms:created xsi:type="dcterms:W3CDTF">2017-02-25T10:00:00Z</dcterms:created>
  <dcterms:modified xsi:type="dcterms:W3CDTF">2021-12-25T02:07:53Z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